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9" r:id="rId4"/>
    <p:sldMasterId id="2147483661" r:id="rId5"/>
  </p:sldMasterIdLst>
  <p:notesMasterIdLst>
    <p:notesMasterId r:id="rId10"/>
  </p:notesMasterIdLst>
  <p:sldIdLst>
    <p:sldId id="258" r:id="rId6"/>
    <p:sldId id="270" r:id="rId7"/>
    <p:sldId id="1903" r:id="rId8"/>
    <p:sldId id="1904" r:id="rId9"/>
    <p:sldId id="1907" r:id="rId11"/>
    <p:sldId id="1906" r:id="rId12"/>
    <p:sldId id="1909" r:id="rId13"/>
    <p:sldId id="1924" r:id="rId14"/>
    <p:sldId id="1908" r:id="rId15"/>
    <p:sldId id="1905" r:id="rId16"/>
    <p:sldId id="1900" r:id="rId17"/>
    <p:sldId id="1911" r:id="rId18"/>
    <p:sldId id="1910" r:id="rId19"/>
    <p:sldId id="1912" r:id="rId20"/>
    <p:sldId id="1913" r:id="rId21"/>
    <p:sldId id="1914" r:id="rId22"/>
    <p:sldId id="1901" r:id="rId23"/>
    <p:sldId id="1916" r:id="rId24"/>
    <p:sldId id="1915" r:id="rId25"/>
    <p:sldId id="1917" r:id="rId26"/>
    <p:sldId id="1902" r:id="rId27"/>
    <p:sldId id="1898" r:id="rId28"/>
  </p:sldIdLst>
  <p:sldSz cx="24384000" cy="13716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幸全" initials="幸全" lastIdx="1" clrIdx="0"/>
  <p:cmAuthor id="8" name="姜伟光" initials="姜" lastIdx="1" clrIdx="0"/>
  <p:cmAuthor id="2" name="孙瑞璇" initials="孙瑞璇" lastIdx="7" clrIdx="1"/>
  <p:cmAuthor id="9" name="XU XIN" initials="XX" lastIdx="4" clrIdx="4"/>
  <p:cmAuthor id="3" name="尹磊02" initials="尹磊02" lastIdx="10" clrIdx="2"/>
  <p:cmAuthor id="4" name="Administrator" initials="A" lastIdx="4" clrIdx="3"/>
  <p:cmAuthor id="11" name="201900282" initials="2" lastIdx="1" clrIdx="10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D8E3AB"/>
    <a:srgbClr val="D9EBFF"/>
    <a:srgbClr val="E1EFFF"/>
    <a:srgbClr val="CDE5FF"/>
    <a:srgbClr val="FBFBFD"/>
    <a:srgbClr val="ADB9CA"/>
    <a:srgbClr val="FFD9DC"/>
    <a:srgbClr val="41A6B1"/>
    <a:srgbClr val="9FB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48" y="180"/>
      </p:cViewPr>
      <p:guideLst>
        <p:guide orient="horz" pos="4281"/>
        <p:guide pos="76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3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4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4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17C7CC7-4C46-4073-BAEF-AC1F9F076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D747E1B-FA69-406A-A551-AA4B915EB26B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 userDrawn="1">
            <p:custDataLst>
              <p:tags r:id="rId2"/>
            </p:custDataLst>
          </p:nvPr>
        </p:nvSpPr>
        <p:spPr>
          <a:xfrm>
            <a:off x="612140" y="664845"/>
            <a:ext cx="21031200" cy="107696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木先生i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B5109C5D-AE36-5843-A6DC-F3A19CF0B3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D2E312C-0221-2B4D-9917-4FF9209C4E0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140" y="664845"/>
            <a:ext cx="21031200" cy="107696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17C7CC7-4C46-4073-BAEF-AC1F9F076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D747E1B-FA69-406A-A551-AA4B915EB2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0900" y="679450"/>
            <a:ext cx="21031200" cy="1114425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17C7CC7-4C46-4073-BAEF-AC1F9F076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D747E1B-FA69-406A-A551-AA4B915EB2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17C7CC7-4C46-4073-BAEF-AC1F9F076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D747E1B-FA69-406A-A551-AA4B915EB2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17C7CC7-4C46-4073-BAEF-AC1F9F076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D747E1B-FA69-406A-A551-AA4B915EB2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heme" Target="../theme/theme1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3" Type="http://schemas.openxmlformats.org/officeDocument/2006/relationships/theme" Target="../theme/theme2.xml"/><Relationship Id="rId12" Type="http://schemas.openxmlformats.org/officeDocument/2006/relationships/image" Target="../media/image6.png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image" Target="../media/image9.png"/><Relationship Id="rId7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7.png"/><Relationship Id="rId2" Type="http://schemas.openxmlformats.org/officeDocument/2006/relationships/tags" Target="../tags/tag12.xml"/><Relationship Id="rId16" Type="http://schemas.openxmlformats.org/officeDocument/2006/relationships/theme" Target="../theme/theme3.xml"/><Relationship Id="rId15" Type="http://schemas.openxmlformats.org/officeDocument/2006/relationships/image" Target="../media/image12.png"/><Relationship Id="rId14" Type="http://schemas.openxmlformats.org/officeDocument/2006/relationships/tags" Target="../tags/tag19.xml"/><Relationship Id="rId13" Type="http://schemas.openxmlformats.org/officeDocument/2006/relationships/image" Target="../media/image11.png"/><Relationship Id="rId12" Type="http://schemas.openxmlformats.org/officeDocument/2006/relationships/tags" Target="../tags/tag18.xml"/><Relationship Id="rId11" Type="http://schemas.openxmlformats.org/officeDocument/2006/relationships/image" Target="../media/image10.png"/><Relationship Id="rId10" Type="http://schemas.openxmlformats.org/officeDocument/2006/relationships/tags" Target="../tags/tag17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4384000" cy="10439400"/>
          </a:xfrm>
          <a:prstGeom prst="rect">
            <a:avLst/>
          </a:prstGeom>
          <a:solidFill>
            <a:srgbClr val="DC252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" name="picture 4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7589165" y="126996"/>
            <a:ext cx="6794834" cy="10324895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12338082" y="2489200"/>
            <a:ext cx="7834597" cy="7964724"/>
          </a:xfrm>
          <a:prstGeom prst="rect">
            <a:avLst/>
          </a:prstGeom>
        </p:spPr>
      </p:pic>
      <p:sp>
        <p:nvSpPr>
          <p:cNvPr id="56" name="rect"/>
          <p:cNvSpPr/>
          <p:nvPr userDrawn="1">
            <p:custDataLst>
              <p:tags r:id="rId7"/>
            </p:custDataLst>
          </p:nvPr>
        </p:nvSpPr>
        <p:spPr>
          <a:xfrm>
            <a:off x="3810" y="3565525"/>
            <a:ext cx="243840" cy="41878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" name="图片 1" descr="2a61fb8e39415e2ebfe8c520845955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860770" y="934085"/>
            <a:ext cx="4730115" cy="1459865"/>
          </a:xfrm>
          <a:prstGeom prst="rect">
            <a:avLst/>
          </a:prstGeom>
        </p:spPr>
      </p:pic>
      <p:sp>
        <p:nvSpPr>
          <p:cNvPr id="3" name="textbox 48"/>
          <p:cNvSpPr/>
          <p:nvPr userDrawn="1">
            <p:custDataLst>
              <p:tags r:id="rId10"/>
            </p:custDataLst>
          </p:nvPr>
        </p:nvSpPr>
        <p:spPr>
          <a:xfrm>
            <a:off x="1007110" y="3223260"/>
            <a:ext cx="15991840" cy="13182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21000"/>
              </a:lnSpc>
            </a:pPr>
            <a:r>
              <a:rPr lang="zh-CN" altLang="en-US" sz="8000" b="1" kern="0" spc="190" dirty="0">
                <a:solidFill>
                  <a:srgbClr val="FFFFFF">
                    <a:alpha val="25098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万里红月度经营分析会</a:t>
            </a:r>
            <a:endParaRPr sz="8000" b="1" kern="0" spc="190" dirty="0">
              <a:solidFill>
                <a:srgbClr val="FFFFFF">
                  <a:alpha val="25098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48"/>
          <p:cNvSpPr/>
          <p:nvPr userDrawn="1">
            <p:custDataLst>
              <p:tags r:id="rId11"/>
            </p:custDataLst>
          </p:nvPr>
        </p:nvSpPr>
        <p:spPr>
          <a:xfrm>
            <a:off x="1007110" y="4757420"/>
            <a:ext cx="19776440" cy="2333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</a:pPr>
            <a:endParaRPr lang="en-US" altLang="zh-CN" sz="13800" b="1" kern="0" spc="70" dirty="0">
              <a:solidFill>
                <a:srgbClr val="FFFFFF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面-上"/>
          <p:cNvSpPr/>
          <p:nvPr userDrawn="1"/>
        </p:nvSpPr>
        <p:spPr>
          <a:xfrm>
            <a:off x="11557000" y="-45720000"/>
            <a:ext cx="1270000" cy="1270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8" name="页面-下"/>
          <p:cNvSpPr/>
          <p:nvPr userDrawn="1"/>
        </p:nvSpPr>
        <p:spPr>
          <a:xfrm>
            <a:off x="11557000" y="45720000"/>
            <a:ext cx="1270000" cy="1270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pic>
        <p:nvPicPr>
          <p:cNvPr id="9" name="图片 8" descr="千库网_带阴影线的抽象白色单色矢量背景，用于设计手册、网站、传单。_背景编号6256693"/>
          <p:cNvPicPr>
            <a:picLocks noChangeAspect="1"/>
          </p:cNvPicPr>
          <p:nvPr userDrawn="1"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-6350" y="1588135"/>
            <a:ext cx="24390350" cy="1212786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10"/>
            </p:custDataLst>
          </p:nvPr>
        </p:nvSpPr>
        <p:spPr>
          <a:xfrm>
            <a:off x="0" y="565150"/>
            <a:ext cx="24384000" cy="1150620"/>
          </a:xfrm>
          <a:prstGeom prst="rect">
            <a:avLst/>
          </a:prstGeom>
          <a:gradFill>
            <a:gsLst>
              <a:gs pos="100000">
                <a:srgbClr val="FDF3F1">
                  <a:alpha val="40000"/>
                </a:srgbClr>
              </a:gs>
              <a:gs pos="35000">
                <a:srgbClr val="DB443B"/>
              </a:gs>
              <a:gs pos="0">
                <a:srgbClr val="C4090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横板logo（红色渐变）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204430" y="483235"/>
            <a:ext cx="3696970" cy="13366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12350782" y="3417688"/>
            <a:ext cx="12033217" cy="10298311"/>
          </a:xfrm>
          <a:prstGeom prst="rect">
            <a:avLst/>
          </a:prstGeom>
        </p:spPr>
      </p:pic>
      <p:sp>
        <p:nvSpPr>
          <p:cNvPr id="24" name="textbox 24"/>
          <p:cNvSpPr/>
          <p:nvPr userDrawn="1">
            <p:custDataLst>
              <p:tags r:id="rId4"/>
            </p:custDataLst>
          </p:nvPr>
        </p:nvSpPr>
        <p:spPr>
          <a:xfrm>
            <a:off x="1370817" y="699877"/>
            <a:ext cx="3014979" cy="1671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2000"/>
              </a:lnSpc>
            </a:pPr>
            <a:endParaRPr lang="en-US" altLang="en-US" sz="100" dirty="0"/>
          </a:p>
          <a:p>
            <a:pPr algn="r" rtl="0" eaLnBrk="0">
              <a:lnSpc>
                <a:spcPct val="86000"/>
              </a:lnSpc>
            </a:pPr>
            <a:r>
              <a:rPr sz="12500" b="1" kern="0" spc="-1290" dirty="0">
                <a:solidFill>
                  <a:srgbClr val="DC252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</a:t>
            </a:r>
            <a:r>
              <a:rPr sz="12500" b="1" kern="0" spc="-190" dirty="0">
                <a:solidFill>
                  <a:srgbClr val="DC252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录</a:t>
            </a:r>
            <a:endParaRPr lang="en-US" altLang="en-US" sz="12500" dirty="0"/>
          </a:p>
        </p:txBody>
      </p:sp>
      <p:pic>
        <p:nvPicPr>
          <p:cNvPr id="26" name="picture 26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18074006" y="861756"/>
            <a:ext cx="584252" cy="150944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18949240" y="1285176"/>
            <a:ext cx="2429433" cy="189913"/>
          </a:xfrm>
          <a:prstGeom prst="rect">
            <a:avLst/>
          </a:prstGeom>
        </p:spPr>
      </p:pic>
      <p:sp>
        <p:nvSpPr>
          <p:cNvPr id="30" name="rect"/>
          <p:cNvSpPr/>
          <p:nvPr userDrawn="1">
            <p:custDataLst>
              <p:tags r:id="rId9"/>
            </p:custDataLst>
          </p:nvPr>
        </p:nvSpPr>
        <p:spPr>
          <a:xfrm>
            <a:off x="0" y="746639"/>
            <a:ext cx="270192" cy="1514411"/>
          </a:xfrm>
          <a:prstGeom prst="rect">
            <a:avLst/>
          </a:prstGeom>
          <a:solidFill>
            <a:srgbClr val="DC252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" name="picture 3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19492073" y="1635835"/>
            <a:ext cx="962038" cy="34456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21554485" y="1285176"/>
            <a:ext cx="1458698" cy="189913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18949244" y="1635835"/>
            <a:ext cx="425862" cy="3445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7.png"/><Relationship Id="rId7" Type="http://schemas.openxmlformats.org/officeDocument/2006/relationships/tags" Target="../tags/tag23.xml"/><Relationship Id="rId6" Type="http://schemas.openxmlformats.org/officeDocument/2006/relationships/image" Target="../media/image16.png"/><Relationship Id="rId5" Type="http://schemas.openxmlformats.org/officeDocument/2006/relationships/tags" Target="../tags/tag22.xml"/><Relationship Id="rId4" Type="http://schemas.openxmlformats.org/officeDocument/2006/relationships/image" Target="../media/image15.png"/><Relationship Id="rId3" Type="http://schemas.openxmlformats.org/officeDocument/2006/relationships/tags" Target="../tags/tag21.xml"/><Relationship Id="rId20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image" Target="../media/image20.png"/><Relationship Id="rId14" Type="http://schemas.openxmlformats.org/officeDocument/2006/relationships/tags" Target="../tags/tag27.xml"/><Relationship Id="rId13" Type="http://schemas.openxmlformats.org/officeDocument/2006/relationships/image" Target="../media/image19.png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"/>
          <p:cNvSpPr/>
          <p:nvPr/>
        </p:nvSpPr>
        <p:spPr>
          <a:xfrm>
            <a:off x="-330200" y="0"/>
            <a:ext cx="24384000" cy="10439400"/>
          </a:xfrm>
          <a:prstGeom prst="rect">
            <a:avLst/>
          </a:prstGeom>
          <a:solidFill>
            <a:srgbClr val="DC252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312682" y="114298"/>
            <a:ext cx="12071317" cy="10339626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919480" y="10596880"/>
            <a:ext cx="3580130" cy="718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endParaRPr lang="zh-CN" altLang="en-US" sz="3600" b="1" dirty="0">
              <a:ea typeface="宋体" charset="0"/>
            </a:endParaRPr>
          </a:p>
          <a:p>
            <a:pPr marL="12700" algn="l" rtl="0" eaLnBrk="0">
              <a:lnSpc>
                <a:spcPct val="90000"/>
              </a:lnSpc>
            </a:pPr>
            <a:r>
              <a:rPr lang="zh-CN" altLang="en-US" sz="3600" b="1" dirty="0">
                <a:ea typeface="宋体" charset="0"/>
              </a:rPr>
              <a:t>分享人：董绪成</a:t>
            </a:r>
            <a:endParaRPr lang="zh-CN" altLang="en-US" sz="3600" b="1" dirty="0">
              <a:ea typeface="宋体" charset="0"/>
            </a:endParaRPr>
          </a:p>
        </p:txBody>
      </p:sp>
      <p:sp>
        <p:nvSpPr>
          <p:cNvPr id="2" name="文本框 9"/>
          <p:cNvSpPr txBox="1"/>
          <p:nvPr/>
        </p:nvSpPr>
        <p:spPr>
          <a:xfrm>
            <a:off x="1183005" y="4217670"/>
            <a:ext cx="17789525" cy="2399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60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x-none" sz="1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sym typeface="思源黑体 CN Bold"/>
              </a:rPr>
              <a:t>区块链应用实践分享</a:t>
            </a:r>
            <a:endParaRPr kumimoji="0" lang="zh-CN" altLang="x-none" sz="15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 UI Semibold" panose="020B0700000000000000" pitchFamily="34" charset="-128"/>
              <a:ea typeface="Yu Gothic UI Semibold" panose="020B0700000000000000" pitchFamily="34" charset="-128"/>
              <a:sym typeface="思源黑体 CN Bold"/>
            </a:endParaRPr>
          </a:p>
        </p:txBody>
      </p:sp>
      <p:sp>
        <p:nvSpPr>
          <p:cNvPr id="3" name="textbox 76"/>
          <p:cNvSpPr/>
          <p:nvPr/>
        </p:nvSpPr>
        <p:spPr>
          <a:xfrm>
            <a:off x="5948045" y="11115675"/>
            <a:ext cx="3432175" cy="5200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lang="en-US" altLang="zh-CN" sz="3600" b="1" dirty="0">
                <a:ea typeface="宋体" charset="0"/>
              </a:rPr>
              <a:t>2024</a:t>
            </a:r>
            <a:r>
              <a:rPr lang="zh-CN" altLang="en-US" sz="3600" b="1" dirty="0">
                <a:ea typeface="宋体" charset="0"/>
              </a:rPr>
              <a:t>年</a:t>
            </a:r>
            <a:r>
              <a:rPr lang="en-US" altLang="zh-CN" sz="3600" b="1" dirty="0">
                <a:ea typeface="宋体" charset="0"/>
              </a:rPr>
              <a:t>7</a:t>
            </a:r>
            <a:r>
              <a:rPr lang="zh-CN" altLang="en-US" sz="3600" b="1" dirty="0">
                <a:ea typeface="宋体" charset="0"/>
              </a:rPr>
              <a:t>月</a:t>
            </a:r>
            <a:r>
              <a:rPr lang="en-US" altLang="zh-CN" sz="3600" b="1" dirty="0">
                <a:ea typeface="宋体" charset="0"/>
              </a:rPr>
              <a:t>4</a:t>
            </a:r>
            <a:r>
              <a:rPr lang="zh-CN" altLang="en-US" sz="3600" b="1" dirty="0">
                <a:ea typeface="宋体" charset="0"/>
              </a:rPr>
              <a:t>日</a:t>
            </a:r>
            <a:endParaRPr lang="zh-CN" altLang="en-US" sz="3600" b="1" dirty="0">
              <a:ea typeface="宋体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altLang="en-US" b="1" dirty="0"/>
              <a:t>分类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1375410" y="5968365"/>
            <a:ext cx="2143760" cy="15271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69085" y="6228715"/>
            <a:ext cx="17741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BLOCK</a:t>
            </a:r>
            <a:endParaRPr lang="en-US" altLang="zh-CN" sz="3200" b="1"/>
          </a:p>
          <a:p>
            <a:r>
              <a:rPr lang="en-US" altLang="zh-CN" sz="3200" b="1"/>
              <a:t>CHAIN</a:t>
            </a:r>
            <a:endParaRPr lang="en-US" altLang="zh-CN" sz="3200" b="1"/>
          </a:p>
        </p:txBody>
      </p:sp>
      <p:sp>
        <p:nvSpPr>
          <p:cNvPr id="17" name="矩形 16"/>
          <p:cNvSpPr/>
          <p:nvPr/>
        </p:nvSpPr>
        <p:spPr>
          <a:xfrm>
            <a:off x="5745480" y="3201035"/>
            <a:ext cx="2352675" cy="10172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52515" y="3382645"/>
            <a:ext cx="1535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公有链</a:t>
            </a:r>
            <a:endParaRPr lang="zh-CN" altLang="en-US" sz="3200"/>
          </a:p>
        </p:txBody>
      </p:sp>
      <p:sp>
        <p:nvSpPr>
          <p:cNvPr id="33" name="矩形 32"/>
          <p:cNvSpPr/>
          <p:nvPr/>
        </p:nvSpPr>
        <p:spPr>
          <a:xfrm>
            <a:off x="5745480" y="9315450"/>
            <a:ext cx="2352675" cy="10172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152515" y="9497060"/>
            <a:ext cx="1535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私有链</a:t>
            </a:r>
            <a:endParaRPr lang="zh-CN" altLang="en-US" sz="3200"/>
          </a:p>
        </p:txBody>
      </p:sp>
      <p:sp>
        <p:nvSpPr>
          <p:cNvPr id="35" name="矩形 34"/>
          <p:cNvSpPr/>
          <p:nvPr/>
        </p:nvSpPr>
        <p:spPr>
          <a:xfrm>
            <a:off x="5701665" y="6069330"/>
            <a:ext cx="2352675" cy="101727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108700" y="6250940"/>
            <a:ext cx="15354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联盟链</a:t>
            </a:r>
            <a:endParaRPr lang="zh-CN" altLang="en-US" sz="3200"/>
          </a:p>
        </p:txBody>
      </p:sp>
      <p:sp>
        <p:nvSpPr>
          <p:cNvPr id="37" name="左大括号 36"/>
          <p:cNvSpPr/>
          <p:nvPr/>
        </p:nvSpPr>
        <p:spPr>
          <a:xfrm>
            <a:off x="4373880" y="3742690"/>
            <a:ext cx="1104265" cy="5969635"/>
          </a:xfrm>
          <a:prstGeom prst="leftBrac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124315" y="2591435"/>
            <a:ext cx="132353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对全世界每个人开放，任何人都可以运行公共节点、参与共识、确认区块、发起交易，彻底去中心化</a:t>
            </a:r>
            <a:endParaRPr lang="zh-CN" altLang="en-US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典型代表：</a:t>
            </a:r>
            <a:r>
              <a:rPr lang="en-US" altLang="zh-CN" sz="2800"/>
              <a:t> </a:t>
            </a:r>
            <a:r>
              <a:rPr lang="zh-CN" altLang="en-US" sz="2800"/>
              <a:t>比特币、以太坊</a:t>
            </a:r>
            <a:endParaRPr lang="zh-CN" altLang="en-US" sz="2800"/>
          </a:p>
        </p:txBody>
      </p:sp>
      <p:sp>
        <p:nvSpPr>
          <p:cNvPr id="40" name="文本框 39"/>
          <p:cNvSpPr txBox="1"/>
          <p:nvPr/>
        </p:nvSpPr>
        <p:spPr>
          <a:xfrm>
            <a:off x="9034145" y="9155430"/>
            <a:ext cx="66852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链上数据的读写权限由单一组织来控制</a:t>
            </a:r>
            <a:endParaRPr lang="zh-CN" altLang="en-US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应用场景：私企数据管理和审计</a:t>
            </a:r>
            <a:endParaRPr lang="zh-CN" altLang="en-US" sz="2800"/>
          </a:p>
        </p:txBody>
      </p:sp>
      <p:sp>
        <p:nvSpPr>
          <p:cNvPr id="41" name="文本框 40"/>
          <p:cNvSpPr txBox="1"/>
          <p:nvPr/>
        </p:nvSpPr>
        <p:spPr>
          <a:xfrm>
            <a:off x="9167495" y="5683885"/>
            <a:ext cx="129019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由一些特定结构作为节点参与到区块链共识，并控制链上数据读写，成员的加入和退出需要经过联盟授权</a:t>
            </a:r>
            <a:endParaRPr lang="zh-CN" altLang="en-US" sz="280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应用场景：机构间合作，列如联合记账，数据和资源共享等。</a:t>
            </a:r>
            <a:endParaRPr lang="zh-CN" altLang="en-US" sz="2800"/>
          </a:p>
        </p:txBody>
      </p:sp>
      <p:sp>
        <p:nvSpPr>
          <p:cNvPr id="43" name="文本框 42"/>
          <p:cNvSpPr txBox="1"/>
          <p:nvPr/>
        </p:nvSpPr>
        <p:spPr>
          <a:xfrm>
            <a:off x="3343275" y="11980545"/>
            <a:ext cx="95497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开放程度依次递减，效率依次提高。</a:t>
            </a:r>
            <a:endParaRPr lang="zh-CN" altLang="en-US" sz="48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>
                <a:sym typeface="+mn-ea"/>
              </a:rPr>
              <a:t>一、什么是区块链</a:t>
            </a:r>
            <a:r>
              <a:rPr lang="en-US" altLang="zh-CN" b="1" dirty="0"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基础技术架构</a:t>
            </a:r>
            <a:endParaRPr lang="zh-CN" altLang="en-US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82495"/>
            <a:ext cx="24141430" cy="1089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二、区块链能干什么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990725" y="2026285"/>
            <a:ext cx="169525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3600"/>
              <a:t>       </a:t>
            </a:r>
            <a:r>
              <a:rPr lang="zh-CN" altLang="en-US" sz="3600"/>
              <a:t>区块链作为一种分布式账本技术,其去中心化、不可篡改、智能合约等特性,可以广泛应用于金融、供应链、身份认证、公共服务、内容产权等诸多领域。</a:t>
            </a:r>
            <a:r>
              <a:rPr lang="en-US" altLang="zh-CN" sz="3600"/>
              <a:t> DeFi</a:t>
            </a:r>
            <a:r>
              <a:rPr lang="zh-CN" altLang="en-US" sz="3600"/>
              <a:t>，</a:t>
            </a:r>
            <a:r>
              <a:rPr lang="en-US" altLang="zh-CN" sz="3600"/>
              <a:t>GameFi</a:t>
            </a:r>
            <a:endParaRPr lang="en-US" altLang="zh-CN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9115" y="3780155"/>
            <a:ext cx="11396980" cy="9413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635" y="4084955"/>
            <a:ext cx="9324340" cy="936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二、区块链能干什么</a:t>
            </a:r>
            <a:r>
              <a:rPr lang="en-US" altLang="zh-CN" b="1" dirty="0"/>
              <a:t>——</a:t>
            </a:r>
            <a:r>
              <a:rPr lang="zh-CN" altLang="en-US" b="1" dirty="0"/>
              <a:t>案例一，存证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920" y="2047240"/>
            <a:ext cx="10528300" cy="6494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220" y="3834130"/>
            <a:ext cx="11401425" cy="657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二、区块链能干什么</a:t>
            </a:r>
            <a:r>
              <a:rPr lang="en-US" altLang="zh-CN" b="1" dirty="0"/>
              <a:t>——</a:t>
            </a:r>
            <a:r>
              <a:rPr lang="zh-CN" altLang="en-US" b="1" dirty="0"/>
              <a:t>案例二</a:t>
            </a:r>
            <a:r>
              <a:rPr lang="en-US" altLang="zh-CN" b="1" dirty="0"/>
              <a:t> · </a:t>
            </a:r>
            <a:r>
              <a:rPr lang="zh-CN" altLang="en-US" b="1" dirty="0"/>
              <a:t>溯源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2583180"/>
            <a:ext cx="11029950" cy="7852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825" y="2735580"/>
            <a:ext cx="13590905" cy="7282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23540" y="11910060"/>
            <a:ext cx="1186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accent4">
                    <a:lumMod val="60000"/>
                    <a:lumOff val="40000"/>
                  </a:schemeClr>
                </a:solidFill>
              </a:rPr>
              <a:t>区块链：改变生产关系，挑战并改变人类的组织模式</a:t>
            </a:r>
            <a:endParaRPr lang="zh-CN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二、区块链能干什么</a:t>
            </a:r>
            <a:r>
              <a:rPr lang="en-US" altLang="zh-CN" b="1" dirty="0"/>
              <a:t>——</a:t>
            </a:r>
            <a:r>
              <a:rPr lang="zh-CN" altLang="en-US" b="1" dirty="0"/>
              <a:t>版权存证交易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3418205"/>
            <a:ext cx="9077960" cy="6023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580" y="3499485"/>
            <a:ext cx="13740130" cy="625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二、区块链能干什么</a:t>
            </a:r>
            <a:r>
              <a:rPr lang="en-US" altLang="zh-CN" b="1" dirty="0">
                <a:sym typeface="+mn-ea"/>
              </a:rPr>
              <a:t>——</a:t>
            </a:r>
            <a:r>
              <a:rPr lang="zh-CN" altLang="en-US" b="1" dirty="0">
                <a:sym typeface="+mn-ea"/>
              </a:rPr>
              <a:t>版权存证交易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055" y="3070225"/>
            <a:ext cx="16550640" cy="1086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821180"/>
            <a:ext cx="17620615" cy="1304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三、应用实践分享</a:t>
            </a:r>
            <a:r>
              <a:rPr lang="en-US" altLang="zh-CN" b="1" dirty="0"/>
              <a:t>——NFT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6210" y="2395220"/>
            <a:ext cx="24731345" cy="948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三、应用实践分享</a:t>
            </a:r>
            <a:r>
              <a:rPr lang="en-US" altLang="zh-CN" b="1" dirty="0"/>
              <a:t>——NFT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2608580"/>
            <a:ext cx="24688165" cy="8557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三、应用实践分享</a:t>
            </a:r>
            <a:r>
              <a:rPr lang="en-US" altLang="zh-CN" b="1" dirty="0"/>
              <a:t>——</a:t>
            </a:r>
            <a:r>
              <a:rPr lang="zh-CN" altLang="en-US" b="1" dirty="0"/>
              <a:t>数字藏品（</a:t>
            </a:r>
            <a:r>
              <a:rPr lang="en-US" altLang="zh-CN" b="1" dirty="0"/>
              <a:t>NFT+</a:t>
            </a:r>
            <a:r>
              <a:rPr lang="zh-CN" altLang="en-US" b="1" dirty="0"/>
              <a:t>代币）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85" y="2282825"/>
            <a:ext cx="21040090" cy="11073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18295" y="8135915"/>
            <a:ext cx="2088000" cy="1368000"/>
            <a:chOff x="13041631" y="5425440"/>
            <a:chExt cx="3825839" cy="2227890"/>
          </a:xfrm>
        </p:grpSpPr>
        <p:pic>
          <p:nvPicPr>
            <p:cNvPr id="4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21600000">
              <a:off x="13102496" y="5486062"/>
              <a:ext cx="3764974" cy="216726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21600000">
              <a:off x="13041631" y="5425440"/>
              <a:ext cx="3707764" cy="2099309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1918295" y="5867310"/>
            <a:ext cx="2088000" cy="1368000"/>
            <a:chOff x="7024120" y="5427088"/>
            <a:chExt cx="3765032" cy="2213771"/>
          </a:xfrm>
        </p:grpSpPr>
        <p:pic>
          <p:nvPicPr>
            <p:cNvPr id="10" name="picture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21600000">
              <a:off x="7073669" y="5488909"/>
              <a:ext cx="3715483" cy="215195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21600000">
              <a:off x="7024120" y="5427088"/>
              <a:ext cx="3649085" cy="2097659"/>
            </a:xfrm>
            <a:prstGeom prst="rect">
              <a:avLst/>
            </a:prstGeom>
          </p:spPr>
        </p:pic>
      </p:grpSp>
      <p:pic>
        <p:nvPicPr>
          <p:cNvPr id="18" name="picture 18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877699" y="3649096"/>
            <a:ext cx="2088000" cy="1368000"/>
          </a:xfrm>
          <a:prstGeom prst="rect">
            <a:avLst/>
          </a:prstGeom>
        </p:spPr>
      </p:pic>
      <p:sp>
        <p:nvSpPr>
          <p:cNvPr id="22" name="textbox 22"/>
          <p:cNvSpPr/>
          <p:nvPr>
            <p:custDataLst>
              <p:tags r:id="rId11"/>
            </p:custDataLst>
          </p:nvPr>
        </p:nvSpPr>
        <p:spPr>
          <a:xfrm>
            <a:off x="4919980" y="4026511"/>
            <a:ext cx="10751820" cy="1315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rtl="0" eaLnBrk="0">
              <a:lnSpc>
                <a:spcPct val="90000"/>
              </a:lnSpc>
            </a:pPr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什么是区块链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18295" y="10441744"/>
            <a:ext cx="2088000" cy="1368000"/>
            <a:chOff x="19159348" y="5427088"/>
            <a:chExt cx="3822025" cy="2213771"/>
          </a:xfrm>
        </p:grpSpPr>
        <p:pic>
          <p:nvPicPr>
            <p:cNvPr id="6" name="picture 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 rot="21600000">
              <a:off x="19220219" y="5488909"/>
              <a:ext cx="3761154" cy="215195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 rot="21600000">
              <a:off x="19159348" y="5427088"/>
              <a:ext cx="3704333" cy="2097661"/>
            </a:xfrm>
            <a:prstGeom prst="rect">
              <a:avLst/>
            </a:prstGeom>
          </p:spPr>
        </p:pic>
        <p:sp>
          <p:nvSpPr>
            <p:cNvPr id="38" name="rect"/>
            <p:cNvSpPr/>
            <p:nvPr>
              <p:custDataLst>
                <p:tags r:id="rId16"/>
              </p:custDataLst>
            </p:nvPr>
          </p:nvSpPr>
          <p:spPr>
            <a:xfrm>
              <a:off x="21735667" y="5480557"/>
              <a:ext cx="923163" cy="12700"/>
            </a:xfrm>
            <a:prstGeom prst="rect">
              <a:avLst/>
            </a:prstGeom>
            <a:solidFill>
              <a:srgbClr val="DD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textbox 22"/>
          <p:cNvSpPr/>
          <p:nvPr>
            <p:custDataLst>
              <p:tags r:id="rId17"/>
            </p:custDataLst>
          </p:nvPr>
        </p:nvSpPr>
        <p:spPr>
          <a:xfrm>
            <a:off x="4919980" y="6300627"/>
            <a:ext cx="10929568" cy="1315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eaLnBrk="0">
              <a:lnSpc>
                <a:spcPct val="90000"/>
              </a:lnSpc>
            </a:pPr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区块链能干什么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2"/>
          <p:cNvSpPr/>
          <p:nvPr>
            <p:custDataLst>
              <p:tags r:id="rId18"/>
            </p:custDataLst>
          </p:nvPr>
        </p:nvSpPr>
        <p:spPr>
          <a:xfrm>
            <a:off x="4919980" y="8615086"/>
            <a:ext cx="10278645" cy="1315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eaLnBrk="0">
              <a:lnSpc>
                <a:spcPct val="90000"/>
              </a:lnSpc>
            </a:pPr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应用实践分享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22"/>
          <p:cNvSpPr/>
          <p:nvPr>
            <p:custDataLst>
              <p:tags r:id="rId19"/>
            </p:custDataLst>
          </p:nvPr>
        </p:nvSpPr>
        <p:spPr>
          <a:xfrm>
            <a:off x="4919980" y="10929545"/>
            <a:ext cx="10751820" cy="1315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rtl="0" eaLnBrk="0">
              <a:lnSpc>
                <a:spcPct val="90000"/>
              </a:lnSpc>
            </a:pPr>
            <a:r>
              <a:rPr lang="en-US" altLang="zh-CN" sz="7200" b="1" dirty="0">
                <a:latin typeface="微软雅黑" panose="020B0503020204020204" charset="-122"/>
                <a:ea typeface="微软雅黑" panose="020B0503020204020204" charset="-122"/>
              </a:rPr>
              <a:t>Demo</a:t>
            </a:r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演示</a:t>
            </a:r>
            <a:r>
              <a:rPr lang="en-US" altLang="zh-CN" sz="7200" b="1" dirty="0">
                <a:latin typeface="微软雅黑" panose="020B0503020204020204" charset="-122"/>
                <a:ea typeface="微软雅黑" panose="020B0503020204020204" charset="-122"/>
              </a:rPr>
              <a:t> &amp; </a:t>
            </a:r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合约解读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三、应用实践分享</a:t>
            </a:r>
            <a:r>
              <a:rPr lang="en-US" altLang="zh-CN" b="1" dirty="0"/>
              <a:t>——</a:t>
            </a:r>
            <a:r>
              <a:rPr lang="zh-CN" altLang="en-US" b="1" dirty="0"/>
              <a:t>医保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1692910"/>
            <a:ext cx="21734145" cy="1186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四、</a:t>
            </a:r>
            <a:r>
              <a:rPr lang="en-US" altLang="zh-CN" b="1" dirty="0"/>
              <a:t>dmeo</a:t>
            </a:r>
            <a:r>
              <a:rPr lang="zh-CN" altLang="en-US" b="1" dirty="0"/>
              <a:t>演示</a:t>
            </a:r>
            <a:r>
              <a:rPr lang="en-US" altLang="zh-CN" b="1" dirty="0"/>
              <a:t> &amp; </a:t>
            </a:r>
            <a:r>
              <a:rPr lang="zh-CN" altLang="en-US" b="1" dirty="0"/>
              <a:t>合约解读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797050" y="4927600"/>
            <a:ext cx="813816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/>
              <a:t>http://10.63.14.213:5000/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>
                <a:sym typeface="+mn-ea"/>
              </a:rPr>
              <a:t>http://10.63.14.213:5002/WeBASE-Front/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797050" y="3352800"/>
            <a:ext cx="151326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http://10.63.14.212:8000/chains/zgmtest1/contracts?chainMode=permissionedWithCert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797050" y="8562340"/>
            <a:ext cx="164109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/>
              <a:t>DAO  </a:t>
            </a:r>
            <a:r>
              <a:rPr lang="zh-CN" altLang="en-US" sz="4000"/>
              <a:t>漏洞</a:t>
            </a:r>
            <a:br>
              <a:rPr lang="zh-CN" altLang="en-US" sz="4000"/>
            </a:br>
            <a:r>
              <a:rPr lang="zh-CN" altLang="en-US" sz="4000"/>
              <a:t>https://blog.chain.link/reentrancy-attacks-and-the-dao-hack-zh/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"/>
          <p:cNvSpPr/>
          <p:nvPr/>
        </p:nvSpPr>
        <p:spPr>
          <a:xfrm>
            <a:off x="0" y="0"/>
            <a:ext cx="24384000" cy="10439400"/>
          </a:xfrm>
          <a:prstGeom prst="rect">
            <a:avLst/>
          </a:prstGeom>
          <a:solidFill>
            <a:srgbClr val="DC2525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2312682" y="114298"/>
            <a:ext cx="12071317" cy="10339626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1183005" y="11315065"/>
            <a:ext cx="9038590" cy="520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lang="zh-CN" altLang="en-US" sz="3600" dirty="0">
                <a:ea typeface="宋体" charset="0"/>
              </a:rPr>
              <a:t>分享人：董绪成</a:t>
            </a:r>
            <a:r>
              <a:rPr lang="en-US" altLang="zh-CN" sz="3600" dirty="0">
                <a:ea typeface="宋体" charset="0"/>
              </a:rPr>
              <a:t>                 2024</a:t>
            </a:r>
            <a:r>
              <a:rPr lang="zh-CN" altLang="en-US" sz="3600" dirty="0">
                <a:ea typeface="宋体" charset="0"/>
              </a:rPr>
              <a:t>年</a:t>
            </a:r>
            <a:r>
              <a:rPr lang="en-US" altLang="zh-CN" sz="3600" dirty="0">
                <a:ea typeface="宋体" charset="0"/>
              </a:rPr>
              <a:t>7</a:t>
            </a:r>
            <a:r>
              <a:rPr lang="zh-CN" altLang="en-US" sz="3600" dirty="0">
                <a:ea typeface="宋体" charset="0"/>
              </a:rPr>
              <a:t>月</a:t>
            </a:r>
            <a:r>
              <a:rPr lang="en-US" altLang="zh-CN" sz="3600" dirty="0">
                <a:ea typeface="宋体" charset="0"/>
              </a:rPr>
              <a:t>4</a:t>
            </a:r>
            <a:r>
              <a:rPr lang="zh-CN" altLang="en-US" sz="3600" dirty="0">
                <a:ea typeface="宋体" charset="0"/>
              </a:rPr>
              <a:t>日</a:t>
            </a:r>
            <a:endParaRPr lang="zh-CN" altLang="en-US" sz="3600" dirty="0">
              <a:ea typeface="宋体" charset="0"/>
            </a:endParaRPr>
          </a:p>
        </p:txBody>
      </p:sp>
      <p:sp>
        <p:nvSpPr>
          <p:cNvPr id="2" name="文本框 9"/>
          <p:cNvSpPr txBox="1"/>
          <p:nvPr/>
        </p:nvSpPr>
        <p:spPr>
          <a:xfrm>
            <a:off x="5255349" y="4761441"/>
            <a:ext cx="12574409" cy="24006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6000" b="1">
                <a:solidFill>
                  <a:srgbClr val="FFFFFF"/>
                </a:solidFill>
                <a:latin typeface="思源黑体 CN Bold"/>
                <a:ea typeface="思源黑体 CN Bold"/>
                <a:cs typeface="思源黑体 CN Bold"/>
                <a:sym typeface="思源黑体 CN Bold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5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sym typeface="思源黑体 CN Bold"/>
              </a:rPr>
              <a:t>THANKS！</a:t>
            </a:r>
            <a:endParaRPr kumimoji="0" sz="15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 UI Semibold" panose="020B0700000000000000" pitchFamily="34" charset="-128"/>
              <a:ea typeface="Yu Gothic UI Semibold" panose="020B0700000000000000" pitchFamily="34" charset="-128"/>
              <a:sym typeface="思源黑体 C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97660" y="2170430"/>
            <a:ext cx="17959070" cy="3661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933575" y="3006090"/>
            <a:ext cx="6400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FFC000"/>
                </a:solidFill>
              </a:rPr>
              <a:t>定义</a:t>
            </a:r>
            <a:endParaRPr lang="zh-CN" altLang="en-US" sz="4000" b="1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56560" y="2786380"/>
            <a:ext cx="164026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600"/>
              <a:t>       </a:t>
            </a:r>
            <a:r>
              <a:rPr lang="zh-CN" altLang="en-US" sz="3600"/>
              <a:t>区块链技术是由多方共同记录和维护的一个分布式数据库，该数据库通过哈希索引形成一种链状结构，其中数据的记录和维护通过密码学技术来保护其完整性，使得任何一方难以篡改、抵赖、造假。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933575" y="6309360"/>
            <a:ext cx="2736215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区块链特点</a:t>
            </a:r>
            <a:endParaRPr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2573655" y="7495540"/>
            <a:ext cx="48558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全网分布保存</a:t>
            </a:r>
            <a:r>
              <a:rPr lang="en-US" altLang="zh-CN" sz="3600"/>
              <a:t> :  </a:t>
            </a:r>
            <a:r>
              <a:rPr lang="zh-CN" altLang="en-US" sz="3600"/>
              <a:t>防丢失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2573655" y="8968105"/>
            <a:ext cx="48558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多方共识记账</a:t>
            </a:r>
            <a:r>
              <a:rPr lang="en-US" altLang="zh-CN" sz="3600"/>
              <a:t> :  </a:t>
            </a:r>
            <a:r>
              <a:rPr lang="zh-CN" altLang="en-US" sz="3600"/>
              <a:t>防篡改</a:t>
            </a:r>
            <a:endParaRPr lang="zh-CN" altLang="en-US" sz="3600"/>
          </a:p>
        </p:txBody>
      </p:sp>
      <p:sp>
        <p:nvSpPr>
          <p:cNvPr id="13" name="文本框 12"/>
          <p:cNvSpPr txBox="1"/>
          <p:nvPr/>
        </p:nvSpPr>
        <p:spPr>
          <a:xfrm>
            <a:off x="2573655" y="10325735"/>
            <a:ext cx="48558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块的链式结构</a:t>
            </a:r>
            <a:r>
              <a:rPr lang="en-US" altLang="zh-CN" sz="3600"/>
              <a:t> :  </a:t>
            </a:r>
            <a:r>
              <a:rPr lang="zh-CN" altLang="en-US" sz="3600"/>
              <a:t>易追溯</a:t>
            </a:r>
            <a:endParaRPr lang="zh-CN" altLang="en-US" sz="3600"/>
          </a:p>
        </p:txBody>
      </p:sp>
      <p:sp>
        <p:nvSpPr>
          <p:cNvPr id="14" name="矩形 13"/>
          <p:cNvSpPr/>
          <p:nvPr/>
        </p:nvSpPr>
        <p:spPr>
          <a:xfrm>
            <a:off x="14272260" y="7910195"/>
            <a:ext cx="1216660" cy="17024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4389100" y="8223250"/>
            <a:ext cx="10998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共享账本</a:t>
            </a:r>
            <a:endParaRPr lang="zh-CN" altLang="en-US" sz="3200"/>
          </a:p>
        </p:txBody>
      </p:sp>
      <p:sp>
        <p:nvSpPr>
          <p:cNvPr id="20" name="矩形 19"/>
          <p:cNvSpPr/>
          <p:nvPr/>
        </p:nvSpPr>
        <p:spPr>
          <a:xfrm>
            <a:off x="16152495" y="7910195"/>
            <a:ext cx="1216660" cy="17024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269335" y="8223250"/>
            <a:ext cx="10998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智能合约</a:t>
            </a:r>
            <a:endParaRPr lang="zh-CN" altLang="en-US" sz="3200"/>
          </a:p>
        </p:txBody>
      </p:sp>
      <p:sp>
        <p:nvSpPr>
          <p:cNvPr id="22" name="矩形 21"/>
          <p:cNvSpPr/>
          <p:nvPr/>
        </p:nvSpPr>
        <p:spPr>
          <a:xfrm>
            <a:off x="14272260" y="10086340"/>
            <a:ext cx="1216660" cy="17024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389100" y="10399395"/>
            <a:ext cx="10998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隐私保护</a:t>
            </a:r>
            <a:endParaRPr lang="zh-CN" altLang="en-US" sz="3200"/>
          </a:p>
        </p:txBody>
      </p:sp>
      <p:sp>
        <p:nvSpPr>
          <p:cNvPr id="24" name="矩形 23"/>
          <p:cNvSpPr/>
          <p:nvPr/>
        </p:nvSpPr>
        <p:spPr>
          <a:xfrm>
            <a:off x="16152495" y="10086340"/>
            <a:ext cx="1216660" cy="17024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269335" y="10516235"/>
            <a:ext cx="10998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共识</a:t>
            </a:r>
            <a:endParaRPr lang="zh-CN" altLang="en-US" sz="3200"/>
          </a:p>
        </p:txBody>
      </p:sp>
      <p:sp>
        <p:nvSpPr>
          <p:cNvPr id="26" name="文本框 25"/>
          <p:cNvSpPr txBox="1"/>
          <p:nvPr/>
        </p:nvSpPr>
        <p:spPr>
          <a:xfrm>
            <a:off x="10649585" y="8115935"/>
            <a:ext cx="2958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去中心化、可共享的分布式交易记录系统</a:t>
            </a:r>
            <a:endParaRPr lang="zh-CN" altLang="en-US" sz="2400"/>
          </a:p>
        </p:txBody>
      </p:sp>
      <p:sp>
        <p:nvSpPr>
          <p:cNvPr id="29" name="文本框 28"/>
          <p:cNvSpPr txBox="1"/>
          <p:nvPr/>
        </p:nvSpPr>
        <p:spPr>
          <a:xfrm>
            <a:off x="18032730" y="8115935"/>
            <a:ext cx="2958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交易条款和交易状态内嵌在区块链脚本中，驱动交易执行</a:t>
            </a:r>
            <a:endParaRPr lang="zh-CN" altLang="en-US" sz="2400"/>
          </a:p>
        </p:txBody>
      </p:sp>
      <p:sp>
        <p:nvSpPr>
          <p:cNvPr id="30" name="文本框 29"/>
          <p:cNvSpPr txBox="1"/>
          <p:nvPr/>
        </p:nvSpPr>
        <p:spPr>
          <a:xfrm>
            <a:off x="10533380" y="10269855"/>
            <a:ext cx="2958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保证交易真实和可验证的同时通过匿名性来保护用户的隐私</a:t>
            </a:r>
            <a:endParaRPr lang="zh-CN" altLang="en-US" sz="2400"/>
          </a:p>
        </p:txBody>
      </p:sp>
      <p:sp>
        <p:nvSpPr>
          <p:cNvPr id="31" name="文本框 30"/>
          <p:cNvSpPr txBox="1"/>
          <p:nvPr/>
        </p:nvSpPr>
        <p:spPr>
          <a:xfrm>
            <a:off x="18070830" y="10379710"/>
            <a:ext cx="2958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所有参与者一致同意才意味着交易在网络中通过验证</a:t>
            </a:r>
            <a:endParaRPr lang="zh-CN" altLang="en-US" sz="2400"/>
          </a:p>
        </p:txBody>
      </p:sp>
      <p:sp>
        <p:nvSpPr>
          <p:cNvPr id="32" name="文本框 31"/>
          <p:cNvSpPr txBox="1"/>
          <p:nvPr/>
        </p:nvSpPr>
        <p:spPr>
          <a:xfrm>
            <a:off x="10496550" y="6421120"/>
            <a:ext cx="3265170" cy="64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区块链的内涵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altLang="en-US" b="1" dirty="0"/>
              <a:t>技术特征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762760" y="2016125"/>
            <a:ext cx="12226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区块链技术三项核心技术：</a:t>
            </a:r>
            <a:r>
              <a:rPr lang="en-US" altLang="zh-CN" sz="3200" b="1"/>
              <a:t> </a:t>
            </a:r>
            <a:r>
              <a:rPr lang="zh-CN" altLang="en-US" sz="3200" b="1"/>
              <a:t>密码学原理，分布式存储</a:t>
            </a:r>
            <a:r>
              <a:rPr lang="en-US" altLang="zh-CN" sz="3200" b="1"/>
              <a:t> </a:t>
            </a:r>
            <a:r>
              <a:rPr lang="zh-CN" altLang="en-US" sz="3200" b="1"/>
              <a:t>和共识机制。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1762760" y="2922905"/>
            <a:ext cx="18526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核心技术</a:t>
            </a:r>
            <a:r>
              <a:rPr lang="zh-CN" sz="3200" b="1"/>
              <a:t>决定了区块链的四个特点：</a:t>
            </a:r>
            <a:r>
              <a:rPr lang="en-US" altLang="zh-CN" sz="3200" b="1"/>
              <a:t>1</a:t>
            </a:r>
            <a:r>
              <a:rPr lang="zh-CN" altLang="en-US" sz="3200" b="1"/>
              <a:t>、去中心化；</a:t>
            </a:r>
            <a:r>
              <a:rPr lang="en-US" altLang="zh-CN" sz="3200" b="1"/>
              <a:t>2</a:t>
            </a:r>
            <a:r>
              <a:rPr lang="zh-CN" altLang="en-US" sz="3200" b="1"/>
              <a:t>、开放性；</a:t>
            </a:r>
            <a:r>
              <a:rPr lang="en-US" altLang="zh-CN" sz="3200" b="1"/>
              <a:t>3</a:t>
            </a:r>
            <a:r>
              <a:rPr lang="zh-CN" altLang="en-US" sz="3200" b="1"/>
              <a:t>、信息不可伪造和篡改；</a:t>
            </a:r>
            <a:r>
              <a:rPr lang="en-US" altLang="zh-CN" sz="3200" b="1"/>
              <a:t>4</a:t>
            </a:r>
            <a:r>
              <a:rPr lang="zh-CN" altLang="en-US" sz="3200" b="1"/>
              <a:t>、自治性</a:t>
            </a:r>
            <a:endParaRPr lang="zh-CN" altLang="en-US" sz="3200" b="1"/>
          </a:p>
        </p:txBody>
      </p:sp>
      <p:sp>
        <p:nvSpPr>
          <p:cNvPr id="5" name="矩形 4"/>
          <p:cNvSpPr/>
          <p:nvPr/>
        </p:nvSpPr>
        <p:spPr>
          <a:xfrm>
            <a:off x="4905375" y="6038215"/>
            <a:ext cx="2564765" cy="9474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93005" y="622046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密码学原理</a:t>
            </a:r>
            <a:endParaRPr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4886325" y="8048625"/>
            <a:ext cx="2564765" cy="9474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73955" y="823087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共识机制</a:t>
            </a:r>
            <a:endParaRPr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4867275" y="9972675"/>
            <a:ext cx="2564765" cy="9474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54905" y="1015492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分布式存储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1389380" y="6716395"/>
            <a:ext cx="59372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区块链核心技术</a:t>
            </a:r>
            <a:endParaRPr lang="zh-CN" altLang="en-US" sz="3600" b="1"/>
          </a:p>
        </p:txBody>
      </p:sp>
      <p:cxnSp>
        <p:nvCxnSpPr>
          <p:cNvPr id="13" name="肘形连接符 12"/>
          <p:cNvCxnSpPr/>
          <p:nvPr/>
        </p:nvCxnSpPr>
        <p:spPr>
          <a:xfrm flipV="1">
            <a:off x="2067560" y="6450330"/>
            <a:ext cx="2613660" cy="2138045"/>
          </a:xfrm>
          <a:prstGeom prst="bentConnector3">
            <a:avLst>
              <a:gd name="adj1" fmla="val 5002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2096770" y="8623300"/>
            <a:ext cx="2592705" cy="1840230"/>
          </a:xfrm>
          <a:prstGeom prst="bentConnector3">
            <a:avLst>
              <a:gd name="adj1" fmla="val 5001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065020" y="8597265"/>
            <a:ext cx="2650490" cy="222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510135" y="4500245"/>
            <a:ext cx="2564765" cy="947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2597765" y="468249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去中心化</a:t>
            </a:r>
            <a:endParaRPr lang="zh-CN" altLang="en-US" sz="3200"/>
          </a:p>
        </p:txBody>
      </p:sp>
      <p:sp>
        <p:nvSpPr>
          <p:cNvPr id="20" name="矩形 19"/>
          <p:cNvSpPr/>
          <p:nvPr/>
        </p:nvSpPr>
        <p:spPr>
          <a:xfrm>
            <a:off x="12491085" y="6613525"/>
            <a:ext cx="2564765" cy="947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578715" y="679577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开放性</a:t>
            </a:r>
            <a:endParaRPr lang="zh-CN" altLang="en-US" sz="3200"/>
          </a:p>
        </p:txBody>
      </p:sp>
      <p:sp>
        <p:nvSpPr>
          <p:cNvPr id="22" name="矩形 21"/>
          <p:cNvSpPr/>
          <p:nvPr/>
        </p:nvSpPr>
        <p:spPr>
          <a:xfrm>
            <a:off x="12530455" y="8376285"/>
            <a:ext cx="2564765" cy="14827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618085" y="8558530"/>
            <a:ext cx="22225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信息不可伪造和篡改</a:t>
            </a:r>
            <a:endParaRPr lang="zh-CN" altLang="en-US" sz="3200"/>
          </a:p>
        </p:txBody>
      </p:sp>
      <p:sp>
        <p:nvSpPr>
          <p:cNvPr id="24" name="矩形 23"/>
          <p:cNvSpPr/>
          <p:nvPr/>
        </p:nvSpPr>
        <p:spPr>
          <a:xfrm>
            <a:off x="12472035" y="11063605"/>
            <a:ext cx="2564765" cy="9474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559665" y="11245850"/>
            <a:ext cx="270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自治性</a:t>
            </a:r>
            <a:endParaRPr lang="zh-CN" altLang="en-US" sz="3200"/>
          </a:p>
        </p:txBody>
      </p:sp>
      <p:sp>
        <p:nvSpPr>
          <p:cNvPr id="26" name="右箭头 25"/>
          <p:cNvSpPr/>
          <p:nvPr/>
        </p:nvSpPr>
        <p:spPr>
          <a:xfrm>
            <a:off x="8847455" y="8138160"/>
            <a:ext cx="2286635" cy="94043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378950" y="787781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特点</a:t>
            </a:r>
            <a:endParaRPr lang="zh-CN" altLang="en-US" sz="2800"/>
          </a:p>
        </p:txBody>
      </p:sp>
      <p:sp>
        <p:nvSpPr>
          <p:cNvPr id="28" name="文本框 27"/>
          <p:cNvSpPr txBox="1"/>
          <p:nvPr/>
        </p:nvSpPr>
        <p:spPr>
          <a:xfrm>
            <a:off x="16243935" y="4701540"/>
            <a:ext cx="7294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分布式核算和存储、共享交易账本，共同维护</a:t>
            </a:r>
            <a:endParaRPr lang="zh-CN" altLang="en-US" sz="2800"/>
          </a:p>
        </p:txBody>
      </p:sp>
      <p:sp>
        <p:nvSpPr>
          <p:cNvPr id="29" name="文本框 28"/>
          <p:cNvSpPr txBox="1"/>
          <p:nvPr/>
        </p:nvSpPr>
        <p:spPr>
          <a:xfrm>
            <a:off x="16370935" y="8976360"/>
            <a:ext cx="75526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设置共识协议和规范，在验证和可信条件下进行交易，信息永久存储</a:t>
            </a:r>
            <a:endParaRPr lang="zh-CN" altLang="en-US" sz="2800"/>
          </a:p>
        </p:txBody>
      </p:sp>
      <p:sp>
        <p:nvSpPr>
          <p:cNvPr id="30" name="文本框 29"/>
          <p:cNvSpPr txBox="1"/>
          <p:nvPr/>
        </p:nvSpPr>
        <p:spPr>
          <a:xfrm>
            <a:off x="16497935" y="6971030"/>
            <a:ext cx="6939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对所有节点开放，数据可随时查看下载提取</a:t>
            </a:r>
            <a:endParaRPr lang="zh-CN" altLang="en-US" sz="2800"/>
          </a:p>
        </p:txBody>
      </p:sp>
      <p:sp>
        <p:nvSpPr>
          <p:cNvPr id="31" name="文本框 30"/>
          <p:cNvSpPr txBox="1"/>
          <p:nvPr/>
        </p:nvSpPr>
        <p:spPr>
          <a:xfrm>
            <a:off x="16497935" y="11235690"/>
            <a:ext cx="6228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交易条件和状态内嵌，不需要认为干预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 </a:t>
            </a:r>
            <a:r>
              <a:rPr lang="zh-CN" altLang="en-US" b="1" dirty="0"/>
              <a:t>交易与区块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0" y="7630795"/>
            <a:ext cx="17307560" cy="54146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1931670"/>
            <a:ext cx="11551285" cy="612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altLang="en-US" b="1" dirty="0"/>
              <a:t>存储结构</a:t>
            </a:r>
            <a:r>
              <a:rPr lang="en-US" altLang="zh-CN" b="1" dirty="0"/>
              <a:t>·</a:t>
            </a:r>
            <a:r>
              <a:rPr lang="zh-CN" altLang="en-US" b="1" dirty="0"/>
              <a:t>默克尔树</a:t>
            </a:r>
            <a:endParaRPr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9530" y="2083435"/>
            <a:ext cx="5960745" cy="77743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900" y="5621020"/>
            <a:ext cx="6184900" cy="725868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3023870"/>
            <a:ext cx="10462895" cy="8635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altLang="en-US" b="1" dirty="0"/>
              <a:t>智能合约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60295" y="2724150"/>
            <a:ext cx="165341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3200"/>
              <a:t>     </a:t>
            </a:r>
            <a:r>
              <a:rPr lang="en-US" altLang="zh-CN" sz="3600"/>
              <a:t>  </a:t>
            </a:r>
            <a:r>
              <a:rPr lang="zh-CN" altLang="en-US" sz="3600"/>
              <a:t>所谓智能合约，就是一种运行在区块链上的程序。也是一种智能协议，在区块链内制定合约时使用，当中内含了代码函数 (Function)，亦能与其他合约进行交互、做决策、存储资料及发送以太币等功能。智能合约主要提供验证及执行合约内所订立的条件。智能合约允许在没有第三方的情况下进行可信交易。这些交易可追踪且不可逆转。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2944495" y="7774940"/>
            <a:ext cx="3383280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3600"/>
              <a:t>智能合约的特点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3321050" y="8651875"/>
            <a:ext cx="110096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/>
              <a:t>基于区块链，具有去中心化，不可篡改的特性</a:t>
            </a:r>
            <a:endParaRPr lang="zh-CN" altLang="en-US" sz="3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/>
              <a:t>使用</a:t>
            </a:r>
            <a:r>
              <a:rPr lang="en-US" altLang="zh-CN" sz="3600"/>
              <a:t>solidity</a:t>
            </a:r>
            <a:r>
              <a:rPr lang="zh-CN" altLang="en-US" sz="3600"/>
              <a:t>等高级语言编写，可实现复杂的商业逻辑</a:t>
            </a:r>
            <a:endParaRPr lang="zh-CN" altLang="en-US" sz="3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/>
              <a:t>部署在区块链网络上，由所有节点共同执行和验证</a:t>
            </a:r>
            <a:endParaRPr lang="zh-CN" altLang="en-US" sz="3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/>
              <a:t>合约一旦部署，就无法被修改，具有确定性和透明性</a:t>
            </a:r>
            <a:endParaRPr lang="zh-CN" altLang="en-US" sz="3600"/>
          </a:p>
        </p:txBody>
      </p:sp>
      <p:sp>
        <p:nvSpPr>
          <p:cNvPr id="8" name="云形 7"/>
          <p:cNvSpPr/>
          <p:nvPr/>
        </p:nvSpPr>
        <p:spPr>
          <a:xfrm>
            <a:off x="18098135" y="6502400"/>
            <a:ext cx="3541395" cy="2659380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652490" y="7098030"/>
            <a:ext cx="23876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60000"/>
                    <a:lumOff val="40000"/>
                  </a:schemeClr>
                </a:solidFill>
              </a:rPr>
              <a:t>智能合约智能吗？</a:t>
            </a:r>
            <a:endParaRPr lang="zh-CN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50385" y="9161780"/>
            <a:ext cx="749998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安全性：</a:t>
            </a:r>
            <a:endParaRPr lang="zh-CN" alt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漏洞与经济损失</a:t>
            </a:r>
            <a:endParaRPr lang="zh-CN" alt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部署后无法修改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可扩展性限制</a:t>
            </a:r>
            <a:endParaRPr lang="zh-CN" alt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区块有</a:t>
            </a:r>
            <a:r>
              <a:rPr lang="en-US" altLang="zh-CN" sz="2800"/>
              <a:t>GAS</a:t>
            </a:r>
            <a:r>
              <a:rPr lang="zh-CN" altLang="en-US" sz="2800"/>
              <a:t>限制，复杂合约消耗大量</a:t>
            </a:r>
            <a:r>
              <a:rPr lang="en-US" altLang="zh-CN" sz="2800"/>
              <a:t>gas</a:t>
            </a:r>
            <a:endParaRPr lang="en-US" altLang="zh-CN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限制了合约的处理能力，难应对高并发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开发与维护成本</a:t>
            </a:r>
            <a:endParaRPr lang="zh-CN" alt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安全性需要专业技能</a:t>
            </a:r>
            <a:endParaRPr lang="zh-CN" alt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800"/>
              <a:t>部署、维护、使用需要</a:t>
            </a:r>
            <a:r>
              <a:rPr lang="en-US" altLang="zh-CN" sz="2800"/>
              <a:t>gas</a:t>
            </a:r>
            <a:r>
              <a:rPr lang="zh-CN" altLang="en-US" sz="2800"/>
              <a:t>费用</a:t>
            </a:r>
            <a:endParaRPr lang="zh-CN" altLang="en-US" sz="2800"/>
          </a:p>
          <a:p>
            <a:pPr indent="0">
              <a:buFont typeface="Arial" panose="020B0604020202020204" pitchFamily="34" charset="0"/>
              <a:buNone/>
            </a:pP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altLang="en-US" b="1" dirty="0"/>
              <a:t>区块链账户与钱包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425575" y="3000375"/>
            <a:ext cx="2607310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区块链账户</a:t>
            </a:r>
            <a:endParaRPr lang="zh-CN" altLang="en-US" sz="3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" y="5099685"/>
            <a:ext cx="14211935" cy="4401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5575" y="4111625"/>
            <a:ext cx="183261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0xBcf985602c59AF44f32C113dA755e5365c422041</a:t>
            </a:r>
            <a:r>
              <a:rPr lang="en-US" altLang="zh-CN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      20</a:t>
            </a:r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字节</a:t>
            </a:r>
            <a:r>
              <a:rPr lang="en-US" altLang="zh-CN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 160bit  </a:t>
            </a:r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一般是公钥哈希的最后</a:t>
            </a:r>
            <a:r>
              <a:rPr lang="en-US" altLang="zh-CN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20</a:t>
            </a:r>
            <a:r>
              <a:rPr lang="zh-CN" altLang="en-US" sz="28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字节</a:t>
            </a:r>
            <a:endParaRPr lang="zh-CN" altLang="en-US" sz="2800" b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675" y="6652260"/>
            <a:ext cx="3839210" cy="6546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795" y="4898390"/>
            <a:ext cx="1676400" cy="16287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38885" y="10419715"/>
            <a:ext cx="1645920" cy="6451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钱包</a:t>
            </a:r>
            <a:endParaRPr lang="zh-CN" altLang="en-US" sz="3600"/>
          </a:p>
        </p:txBody>
      </p:sp>
      <p:sp>
        <p:nvSpPr>
          <p:cNvPr id="14" name="文本框 13"/>
          <p:cNvSpPr txBox="1"/>
          <p:nvPr/>
        </p:nvSpPr>
        <p:spPr>
          <a:xfrm>
            <a:off x="3110230" y="10419715"/>
            <a:ext cx="932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accent4">
                    <a:lumMod val="60000"/>
                    <a:lumOff val="40000"/>
                  </a:schemeClr>
                </a:solidFill>
              </a:rPr>
              <a:t>一句话：管理公钥、私钥的，防止丢失。</a:t>
            </a:r>
            <a:endParaRPr lang="zh-CN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89930" y="12045315"/>
            <a:ext cx="52476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accent4">
                    <a:lumMod val="60000"/>
                    <a:lumOff val="40000"/>
                  </a:schemeClr>
                </a:solidFill>
              </a:rPr>
              <a:t>软件钱包</a:t>
            </a:r>
            <a:r>
              <a:rPr lang="en-US" altLang="zh-CN" sz="4000"/>
              <a:t> </a:t>
            </a:r>
            <a:r>
              <a:rPr lang="en-US" altLang="zh-CN" sz="4000">
                <a:solidFill>
                  <a:schemeClr val="accent2"/>
                </a:solidFill>
              </a:rPr>
              <a:t>VS</a:t>
            </a:r>
            <a:r>
              <a:rPr lang="en-US" altLang="zh-CN" sz="4000"/>
              <a:t> </a:t>
            </a:r>
            <a:r>
              <a:rPr lang="zh-CN" altLang="en-US" sz="4000">
                <a:solidFill>
                  <a:schemeClr val="accent4">
                    <a:lumMod val="60000"/>
                    <a:lumOff val="40000"/>
                  </a:schemeClr>
                </a:solidFill>
              </a:rPr>
              <a:t>硬件钱包</a:t>
            </a:r>
            <a:endParaRPr lang="zh-CN" altLang="en-US" sz="400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8108" y="611774"/>
            <a:ext cx="17984381" cy="1080982"/>
          </a:xfrm>
        </p:spPr>
        <p:txBody>
          <a:bodyPr anchor="ctr"/>
          <a:lstStyle/>
          <a:p>
            <a:r>
              <a:rPr lang="zh-CN" altLang="en-US" b="1" dirty="0"/>
              <a:t>一、什么是区块链</a:t>
            </a:r>
            <a:r>
              <a:rPr lang="en-US" altLang="zh-CN" b="1" dirty="0"/>
              <a:t> ——</a:t>
            </a:r>
            <a:r>
              <a:rPr lang="zh-CN" b="1" dirty="0"/>
              <a:t>节点类型</a:t>
            </a:r>
            <a:endParaRPr 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1838960"/>
            <a:ext cx="20196175" cy="56902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0890" y="7915275"/>
            <a:ext cx="2254250" cy="6451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共识节点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7273290" y="7813675"/>
            <a:ext cx="2254250" cy="6451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同步节点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15256510" y="7790815"/>
            <a:ext cx="2254250" cy="6451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3600"/>
              <a:t>轻节点</a:t>
            </a:r>
            <a:endParaRPr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617855" y="8761730"/>
            <a:ext cx="575437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/>
              <a:t>负责参与区块链的共识和验证</a:t>
            </a:r>
            <a:endParaRPr lang="zh-CN" altLang="en-US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/>
              <a:t>需要保存整个区块链的完整历史记录</a:t>
            </a:r>
            <a:endParaRPr lang="zh-CN" altLang="en-US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/>
              <a:t>共识节点</a:t>
            </a:r>
            <a:r>
              <a:rPr lang="en-US" altLang="zh-CN" sz="3200"/>
              <a:t> </a:t>
            </a:r>
            <a:r>
              <a:rPr lang="zh-CN" altLang="en-US" sz="3200"/>
              <a:t>验证交易，打包新区块，并参与</a:t>
            </a:r>
            <a:r>
              <a:rPr lang="en-US" altLang="zh-CN" sz="3200"/>
              <a:t>pow </a:t>
            </a:r>
            <a:r>
              <a:rPr lang="zh-CN" altLang="en-US" sz="3200"/>
              <a:t>或</a:t>
            </a:r>
            <a:r>
              <a:rPr lang="en-US" altLang="zh-CN" sz="3200"/>
              <a:t>pos</a:t>
            </a:r>
            <a:r>
              <a:rPr lang="zh-CN" altLang="en-US" sz="3200"/>
              <a:t>共识</a:t>
            </a:r>
            <a:endParaRPr lang="zh-CN" altLang="en-US" sz="3200"/>
          </a:p>
          <a:p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6939915" y="8660130"/>
            <a:ext cx="778065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/>
              <a:t>保存整个区块链的完整历史记录</a:t>
            </a:r>
            <a:endParaRPr lang="zh-CN" altLang="en-US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/>
              <a:t> </a:t>
            </a:r>
            <a:r>
              <a:rPr lang="zh-CN" sz="3200"/>
              <a:t>可以独立验证交易和区块的合法性</a:t>
            </a:r>
            <a:endParaRPr lang="zh-CN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同步节点不参与共识过程，但可以监听网络并转发交易</a:t>
            </a:r>
            <a:endParaRPr lang="zh-CN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同步节点提供完成的区块链状态信息供其他节点查询</a:t>
            </a:r>
            <a:endParaRPr lang="zh-CN" altLang="en-US" sz="3200"/>
          </a:p>
          <a:p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14965680" y="8629015"/>
            <a:ext cx="92055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只保存区块头信息，不保存完整的区块历史记录</a:t>
            </a:r>
            <a:endParaRPr lang="zh-CN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通过查询全节点获取所需的交易和状态信息</a:t>
            </a:r>
            <a:endParaRPr lang="zh-CN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无法独立验证交易，但可以委托全节点进行验证</a:t>
            </a:r>
            <a:endParaRPr lang="zh-CN" sz="3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3200"/>
              <a:t>适用于计算资源有限的设备。如：手机，</a:t>
            </a:r>
            <a:r>
              <a:rPr lang="en-US" altLang="zh-CN" sz="3200"/>
              <a:t>IOT </a:t>
            </a:r>
            <a:r>
              <a:rPr lang="zh-CN" altLang="en-US" sz="3200"/>
              <a:t>设备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COMMONDATA" val="eyJoZGlkIjoiN2YzNjBkOTgyNWQ1YTMxYzM3MzMwNWFiODNmOWIzYW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红动">
      <a:dk1>
        <a:sysClr val="windowText" lastClr="000000"/>
      </a:dk1>
      <a:lt1>
        <a:sysClr val="window" lastClr="FFFFFF"/>
      </a:lt1>
      <a:dk2>
        <a:srgbClr val="44546A"/>
      </a:dk2>
      <a:lt2>
        <a:srgbClr val="BDC3C4"/>
      </a:lt2>
      <a:accent1>
        <a:srgbClr val="E60012"/>
      </a:accent1>
      <a:accent2>
        <a:srgbClr val="EB6100"/>
      </a:accent2>
      <a:accent3>
        <a:srgbClr val="595757"/>
      </a:accent3>
      <a:accent4>
        <a:srgbClr val="004EA2"/>
      </a:accent4>
      <a:accent5>
        <a:srgbClr val="5B77A2"/>
      </a:accent5>
      <a:accent6>
        <a:srgbClr val="FFFFFF"/>
      </a:accent6>
      <a:hlink>
        <a:srgbClr val="FFFFFF"/>
      </a:hlink>
      <a:folHlink>
        <a:srgbClr val="FFFFFF"/>
      </a:folHlink>
    </a:clrScheme>
    <a:fontScheme name="思源黑体">
      <a:majorFont>
        <a:latin typeface="Montserrat SemiBold"/>
        <a:ea typeface="思源黑体 CN Bold"/>
        <a:cs typeface=""/>
      </a:majorFont>
      <a:minorFont>
        <a:latin typeface="Montserrat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2083</Words>
  <Application>WPS 演示</Application>
  <PresentationFormat>自定义</PresentationFormat>
  <Paragraphs>204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宋体</vt:lpstr>
      <vt:lpstr>文泉驿微米黑</vt:lpstr>
      <vt:lpstr>思源黑体 CN Bold</vt:lpstr>
      <vt:lpstr>Yu Gothic UI Semibold</vt:lpstr>
      <vt:lpstr>Arial Unicode MS</vt:lpstr>
      <vt:lpstr>Calibri</vt:lpstr>
      <vt:lpstr>Montserrat</vt:lpstr>
      <vt:lpstr>Gubbi</vt:lpstr>
      <vt:lpstr>思源黑体 CN Regular</vt:lpstr>
      <vt:lpstr>OpenSymbol</vt:lpstr>
      <vt:lpstr>Office theme</vt:lpstr>
      <vt:lpstr>Office 主题​​</vt:lpstr>
      <vt:lpstr>2_Office theme</vt:lpstr>
      <vt:lpstr>1_Office theme</vt:lpstr>
      <vt:lpstr>PowerPoint 演示文稿</vt:lpstr>
      <vt:lpstr>PowerPoint 演示文稿</vt:lpstr>
      <vt:lpstr>一、什么是区块链 </vt:lpstr>
      <vt:lpstr>一、什么是区块链 ——技术特征</vt:lpstr>
      <vt:lpstr>一、什么是区块链 —— 交易与区块</vt:lpstr>
      <vt:lpstr>一、什么是区块链 ——存储结构·默克尔树</vt:lpstr>
      <vt:lpstr>一、什么是区块链 ——智能合约</vt:lpstr>
      <vt:lpstr>一、什么是区块链 ——智能合约</vt:lpstr>
      <vt:lpstr>一、什么是区块链 ——节点类型</vt:lpstr>
      <vt:lpstr>一、什么是区块链 ——分类</vt:lpstr>
      <vt:lpstr>一、什么是区块链——基础技术架构</vt:lpstr>
      <vt:lpstr>二、区块链能干什么</vt:lpstr>
      <vt:lpstr>二、区块链能干什么——案例一，存证</vt:lpstr>
      <vt:lpstr>二、区块链能干什么——案例二 · 溯源</vt:lpstr>
      <vt:lpstr>二、区块链能干什么——版权存证交易</vt:lpstr>
      <vt:lpstr>二、区块链能干什么——版权存证交易</vt:lpstr>
      <vt:lpstr>三、应用实践分享——NFT</vt:lpstr>
      <vt:lpstr>三、应用实践分享——NFT</vt:lpstr>
      <vt:lpstr>三、应用实践分享——数字藏品（NFT+代币）</vt:lpstr>
      <vt:lpstr>三、应用实践分享——医保</vt:lpstr>
      <vt:lpstr>四、dmeo演示 &amp; 合约解读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封面+分隔页+目录+封底</dc:title>
  <dc:creator>ZhengPeng</dc:creator>
  <cp:lastModifiedBy>dxch</cp:lastModifiedBy>
  <cp:revision>143</cp:revision>
  <dcterms:created xsi:type="dcterms:W3CDTF">2024-07-04T08:48:32Z</dcterms:created>
  <dcterms:modified xsi:type="dcterms:W3CDTF">2024-07-04T08:48:32Z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2023-09-20T08:39:49Z</vt:filetime>
  </property>
  <property fmtid="{D5CDD505-2E9C-101B-9397-08002B2CF9AE}" pid="4" name="ICV">
    <vt:lpwstr>CADE6EBB114141FAA849827160CC9295_12</vt:lpwstr>
  </property>
  <property fmtid="{D5CDD505-2E9C-101B-9397-08002B2CF9AE}" pid="5" name="KSOProductBuildVer">
    <vt:lpwstr>2052-11.1.0.11719</vt:lpwstr>
  </property>
</Properties>
</file>